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3" r:id="rId4"/>
    <p:sldId id="264" r:id="rId5"/>
    <p:sldId id="265" r:id="rId6"/>
    <p:sldId id="266" r:id="rId7"/>
    <p:sldId id="257" r:id="rId8"/>
    <p:sldId id="258" r:id="rId9"/>
    <p:sldId id="267" r:id="rId10"/>
    <p:sldId id="268" r:id="rId11"/>
    <p:sldId id="260"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5526C1D-0725-495D-BC04-9DB7A0095375}" type="datetimeFigureOut">
              <a:rPr lang="en-US" smtClean="0"/>
              <a:pPr/>
              <a:t>2/1/2018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E210914-D4AF-4238-97E5-78E42663D5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526C1D-0725-495D-BC04-9DB7A0095375}"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0914-D4AF-4238-97E5-78E42663D5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526C1D-0725-495D-BC04-9DB7A0095375}"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0914-D4AF-4238-97E5-78E42663D5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526C1D-0725-495D-BC04-9DB7A0095375}"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0914-D4AF-4238-97E5-78E42663D5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5526C1D-0725-495D-BC04-9DB7A0095375}"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0914-D4AF-4238-97E5-78E42663D5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526C1D-0725-495D-BC04-9DB7A0095375}"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10914-D4AF-4238-97E5-78E42663D5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65526C1D-0725-495D-BC04-9DB7A0095375}" type="datetimeFigureOut">
              <a:rPr lang="en-US" smtClean="0"/>
              <a:pPr/>
              <a:t>2/1/2018</a:t>
            </a:fld>
            <a:endParaRPr lang="en-US"/>
          </a:p>
        </p:txBody>
      </p:sp>
      <p:sp>
        <p:nvSpPr>
          <p:cNvPr id="27" name="Slide Number Placeholder 26"/>
          <p:cNvSpPr>
            <a:spLocks noGrp="1"/>
          </p:cNvSpPr>
          <p:nvPr>
            <p:ph type="sldNum" sz="quarter" idx="11"/>
          </p:nvPr>
        </p:nvSpPr>
        <p:spPr/>
        <p:txBody>
          <a:bodyPr rtlCol="0"/>
          <a:lstStyle/>
          <a:p>
            <a:fld id="{2E210914-D4AF-4238-97E5-78E42663D53C}"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65526C1D-0725-495D-BC04-9DB7A0095375}" type="datetimeFigureOut">
              <a:rPr lang="en-US" smtClean="0"/>
              <a:pPr/>
              <a:t>2/1/2018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E210914-D4AF-4238-97E5-78E42663D5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526C1D-0725-495D-BC04-9DB7A0095375}" type="datetimeFigureOut">
              <a:rPr lang="en-US" smtClean="0"/>
              <a:pPr/>
              <a:t>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210914-D4AF-4238-97E5-78E42663D5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526C1D-0725-495D-BC04-9DB7A0095375}"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10914-D4AF-4238-97E5-78E42663D5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526C1D-0725-495D-BC04-9DB7A0095375}"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10914-D4AF-4238-97E5-78E42663D5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5526C1D-0725-495D-BC04-9DB7A0095375}" type="datetimeFigureOut">
              <a:rPr lang="en-US" smtClean="0"/>
              <a:pPr/>
              <a:t>2/1/2018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E210914-D4AF-4238-97E5-78E42663D5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95400"/>
            <a:ext cx="8458200" cy="1470025"/>
          </a:xfrm>
        </p:spPr>
        <p:txBody>
          <a:bodyPr>
            <a:normAutofit/>
          </a:bodyPr>
          <a:lstStyle/>
          <a:p>
            <a:pPr algn="ctr"/>
            <a:r>
              <a:rPr lang="en-US" sz="3200" dirty="0" err="1" smtClean="0"/>
              <a:t>Pertemuan</a:t>
            </a:r>
            <a:r>
              <a:rPr lang="en-US" sz="3200" dirty="0" smtClean="0"/>
              <a:t> </a:t>
            </a:r>
            <a:r>
              <a:rPr lang="en-US" sz="3200" dirty="0" smtClean="0"/>
              <a:t>III</a:t>
            </a:r>
            <a:r>
              <a:rPr lang="en-US" sz="3200" i="1" dirty="0" smtClean="0"/>
              <a:t/>
            </a:r>
            <a:br>
              <a:rPr lang="en-US" sz="3200" i="1" dirty="0" smtClean="0"/>
            </a:br>
            <a:r>
              <a:rPr lang="en-US" sz="3200" i="1" dirty="0" smtClean="0"/>
              <a:t>Global System for Mobile communication</a:t>
            </a:r>
            <a:endParaRPr lang="en-US" sz="3200" dirty="0"/>
          </a:p>
        </p:txBody>
      </p:sp>
      <p:sp>
        <p:nvSpPr>
          <p:cNvPr id="3" name="Subtitle 2"/>
          <p:cNvSpPr>
            <a:spLocks noGrp="1"/>
          </p:cNvSpPr>
          <p:nvPr>
            <p:ph type="subTitle" idx="1"/>
          </p:nvPr>
        </p:nvSpPr>
        <p:spPr>
          <a:xfrm>
            <a:off x="381000" y="4419600"/>
            <a:ext cx="8534400" cy="1752600"/>
          </a:xfrm>
        </p:spPr>
        <p:txBody>
          <a:bodyPr/>
          <a:lstStyle/>
          <a:p>
            <a:pPr algn="ctr"/>
            <a:r>
              <a:rPr lang="en-US" dirty="0" err="1" smtClean="0"/>
              <a:t>Dosen</a:t>
            </a:r>
            <a:r>
              <a:rPr lang="en-US" dirty="0" smtClean="0"/>
              <a:t> </a:t>
            </a:r>
            <a:r>
              <a:rPr lang="en-US" dirty="0" err="1" smtClean="0"/>
              <a:t>Pengampu</a:t>
            </a:r>
            <a:endParaRPr lang="en-US" dirty="0" smtClean="0"/>
          </a:p>
          <a:p>
            <a:pPr algn="ctr"/>
            <a:r>
              <a:rPr lang="en-US" dirty="0" err="1" smtClean="0"/>
              <a:t>MARDIANTO,S.Kom</a:t>
            </a:r>
            <a:r>
              <a:rPr lang="en-US" dirty="0" smtClean="0"/>
              <a:t>., M.Cs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nl-NL" dirty="0" smtClean="0"/>
              <a:t>Keputusan untuk sebuah handover dibuat oleh BSC, yaitu dengan mengevaluasi secara permanent pengukuran yang diambil oleh BTS dan MS. </a:t>
            </a:r>
          </a:p>
          <a:p>
            <a:r>
              <a:rPr lang="nl-NL" dirty="0" smtClean="0"/>
              <a:t>Pengukuran rata-rata oleh BSC dibandingkan dengan nilai-nilai ambang batas (treshold); jika Px melebihi nilai treshold maka dimulai proses handover dengan mencari sebuah sel target yang cocok.</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Grp="1" noChangeAspect="1" noChangeArrowheads="1"/>
          </p:cNvPicPr>
          <p:nvPr>
            <p:ph idx="1"/>
          </p:nvPr>
        </p:nvPicPr>
        <p:blipFill>
          <a:blip r:embed="rId2"/>
          <a:srcRect/>
          <a:stretch>
            <a:fillRect/>
          </a:stretch>
        </p:blipFill>
        <p:spPr>
          <a:xfrm>
            <a:off x="0" y="0"/>
            <a:ext cx="9144000" cy="6900186"/>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066800"/>
          </a:xfrm>
        </p:spPr>
        <p:txBody>
          <a:bodyPr>
            <a:normAutofit/>
          </a:bodyPr>
          <a:lstStyle/>
          <a:p>
            <a:r>
              <a:rPr lang="en-US" sz="3200" dirty="0" err="1" smtClean="0"/>
              <a:t>Arsitektur</a:t>
            </a:r>
            <a:r>
              <a:rPr lang="en-US" sz="3200" dirty="0" smtClean="0"/>
              <a:t> </a:t>
            </a:r>
            <a:r>
              <a:rPr lang="en-US" sz="3200" dirty="0" err="1" smtClean="0"/>
              <a:t>Dasar</a:t>
            </a:r>
            <a:r>
              <a:rPr lang="en-US" sz="3200" dirty="0" smtClean="0"/>
              <a:t> </a:t>
            </a:r>
            <a:r>
              <a:rPr lang="en-US" sz="3200" dirty="0" err="1" smtClean="0"/>
              <a:t>Jaringan</a:t>
            </a:r>
            <a:r>
              <a:rPr lang="en-US" sz="3200" dirty="0" smtClean="0"/>
              <a:t> GPRS </a:t>
            </a:r>
            <a:r>
              <a:rPr lang="en-US" sz="3200" dirty="0" err="1" smtClean="0"/>
              <a:t>dalam</a:t>
            </a:r>
            <a:r>
              <a:rPr lang="en-US" sz="3200" dirty="0" smtClean="0"/>
              <a:t>   GSM</a:t>
            </a:r>
            <a:endParaRPr lang="en-US" sz="3200" dirty="0"/>
          </a:p>
        </p:txBody>
      </p:sp>
      <p:graphicFrame>
        <p:nvGraphicFramePr>
          <p:cNvPr id="2050" name="Object 3"/>
          <p:cNvGraphicFramePr>
            <a:graphicFrameLocks noChangeAspect="1"/>
          </p:cNvGraphicFramePr>
          <p:nvPr/>
        </p:nvGraphicFramePr>
        <p:xfrm>
          <a:off x="152400" y="1447800"/>
          <a:ext cx="8763000" cy="5110163"/>
        </p:xfrm>
        <a:graphic>
          <a:graphicData uri="http://schemas.openxmlformats.org/presentationml/2006/ole">
            <p:oleObj spid="_x0000_s2050" name="Visio" r:id="rId3" imgW="4881960" imgH="2845800"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Apa</a:t>
            </a:r>
            <a:r>
              <a:rPr lang="en-US" dirty="0" smtClean="0"/>
              <a:t> </a:t>
            </a:r>
            <a:r>
              <a:rPr lang="en-US" dirty="0" err="1" smtClean="0"/>
              <a:t>itu</a:t>
            </a:r>
            <a:r>
              <a:rPr lang="en-US" dirty="0" smtClean="0"/>
              <a:t> GSM ?</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GSM (</a:t>
            </a:r>
            <a:r>
              <a:rPr lang="en-US" i="1" dirty="0" smtClean="0"/>
              <a:t>Global System for Mobile communication) </a:t>
            </a:r>
            <a:r>
              <a:rPr lang="en-US" i="1" dirty="0" err="1" smtClean="0"/>
              <a:t>adalah</a:t>
            </a:r>
            <a:r>
              <a:rPr lang="en-US" i="1" dirty="0" smtClean="0"/>
              <a:t> </a:t>
            </a:r>
            <a:r>
              <a:rPr lang="en-US" i="1" dirty="0" err="1" smtClean="0"/>
              <a:t>suatu</a:t>
            </a:r>
            <a:r>
              <a:rPr lang="en-US" i="1" dirty="0" smtClean="0"/>
              <a:t> </a:t>
            </a:r>
            <a:r>
              <a:rPr lang="en-US" i="1" dirty="0" err="1" smtClean="0"/>
              <a:t>teknologi</a:t>
            </a:r>
            <a:r>
              <a:rPr lang="en-US" i="1" dirty="0" smtClean="0"/>
              <a:t> yang </a:t>
            </a:r>
            <a:r>
              <a:rPr lang="en-US" i="1" dirty="0" err="1" smtClean="0"/>
              <a:t>digunakan</a:t>
            </a:r>
            <a:r>
              <a:rPr lang="en-US" i="1" dirty="0" smtClean="0"/>
              <a:t> </a:t>
            </a:r>
            <a:r>
              <a:rPr lang="en-US" i="1" dirty="0" err="1" smtClean="0"/>
              <a:t>dalam</a:t>
            </a:r>
            <a:r>
              <a:rPr lang="en-US" i="1" dirty="0" smtClean="0"/>
              <a:t> </a:t>
            </a:r>
            <a:r>
              <a:rPr lang="en-US" dirty="0" err="1" smtClean="0"/>
              <a:t>komunikasi</a:t>
            </a:r>
            <a:r>
              <a:rPr lang="en-US" dirty="0" smtClean="0"/>
              <a:t> mobile </a:t>
            </a:r>
            <a:r>
              <a:rPr lang="en-US" dirty="0" err="1" smtClean="0"/>
              <a:t>dengan</a:t>
            </a:r>
            <a:r>
              <a:rPr lang="en-US" dirty="0" smtClean="0"/>
              <a:t> </a:t>
            </a:r>
            <a:r>
              <a:rPr lang="en-US" dirty="0" err="1" smtClean="0"/>
              <a:t>teknik</a:t>
            </a:r>
            <a:r>
              <a:rPr lang="en-US" dirty="0" smtClean="0"/>
              <a:t> digital. </a:t>
            </a:r>
          </a:p>
          <a:p>
            <a:r>
              <a:rPr lang="en-US" dirty="0" smtClean="0"/>
              <a:t> GSM </a:t>
            </a:r>
            <a:r>
              <a:rPr lang="en-US" dirty="0" err="1" smtClean="0"/>
              <a:t>Terdiri</a:t>
            </a:r>
            <a:r>
              <a:rPr lang="en-US" dirty="0" smtClean="0"/>
              <a:t> </a:t>
            </a:r>
            <a:r>
              <a:rPr lang="en-US" dirty="0" err="1" smtClean="0"/>
              <a:t>dari</a:t>
            </a:r>
            <a:r>
              <a:rPr lang="en-US" dirty="0" smtClean="0"/>
              <a:t> </a:t>
            </a:r>
            <a:r>
              <a:rPr lang="en-US" dirty="0" err="1" smtClean="0"/>
              <a:t>Tiga</a:t>
            </a:r>
            <a:r>
              <a:rPr lang="en-US" dirty="0" smtClean="0"/>
              <a:t> </a:t>
            </a:r>
            <a:r>
              <a:rPr lang="en-US" dirty="0" err="1" smtClean="0"/>
              <a:t>Kelompok</a:t>
            </a:r>
            <a:r>
              <a:rPr lang="en-US" dirty="0" smtClean="0"/>
              <a:t>: GSM 900, 1800 </a:t>
            </a:r>
            <a:r>
              <a:rPr lang="en-US" dirty="0" err="1" smtClean="0"/>
              <a:t>dan</a:t>
            </a:r>
            <a:r>
              <a:rPr lang="en-US" dirty="0" smtClean="0"/>
              <a:t> 1900. </a:t>
            </a:r>
          </a:p>
          <a:p>
            <a:pPr algn="just"/>
            <a:r>
              <a:rPr lang="en-US" dirty="0" err="1" smtClean="0"/>
              <a:t>Perbedaan</a:t>
            </a:r>
            <a:r>
              <a:rPr lang="en-US" dirty="0" smtClean="0"/>
              <a:t> </a:t>
            </a:r>
            <a:r>
              <a:rPr lang="en-US" dirty="0" err="1" smtClean="0"/>
              <a:t>ketiga</a:t>
            </a:r>
            <a:r>
              <a:rPr lang="en-US" dirty="0" smtClean="0"/>
              <a:t> </a:t>
            </a:r>
            <a:r>
              <a:rPr lang="en-US" dirty="0" err="1" smtClean="0"/>
              <a:t>kelompok</a:t>
            </a:r>
            <a:r>
              <a:rPr lang="en-US" dirty="0" smtClean="0"/>
              <a:t> </a:t>
            </a:r>
            <a:r>
              <a:rPr lang="en-US" dirty="0" err="1" smtClean="0"/>
              <a:t>tersebut</a:t>
            </a:r>
            <a:r>
              <a:rPr lang="en-US" dirty="0" smtClean="0"/>
              <a:t> </a:t>
            </a:r>
            <a:r>
              <a:rPr lang="en-US" dirty="0" err="1" smtClean="0"/>
              <a:t>adalah</a:t>
            </a:r>
            <a:r>
              <a:rPr lang="en-US" dirty="0" smtClean="0"/>
              <a:t> </a:t>
            </a:r>
            <a:r>
              <a:rPr lang="en-US" dirty="0" err="1" smtClean="0"/>
              <a:t>pada</a:t>
            </a:r>
            <a:r>
              <a:rPr lang="en-US" dirty="0" smtClean="0"/>
              <a:t> </a:t>
            </a:r>
            <a:r>
              <a:rPr lang="en-US" dirty="0" err="1" smtClean="0"/>
              <a:t>lokasi</a:t>
            </a:r>
            <a:r>
              <a:rPr lang="en-US" dirty="0" smtClean="0"/>
              <a:t> band </a:t>
            </a:r>
            <a:r>
              <a:rPr lang="en-US" dirty="0" err="1" smtClean="0"/>
              <a:t>frekuensi</a:t>
            </a:r>
            <a:r>
              <a:rPr lang="en-US" dirty="0" smtClean="0"/>
              <a:t> yang </a:t>
            </a:r>
            <a:r>
              <a:rPr lang="en-US" dirty="0" err="1" smtClean="0"/>
              <a:t>digunakan</a:t>
            </a:r>
            <a:r>
              <a:rPr lang="en-US" dirty="0" smtClean="0"/>
              <a:t>. GSM 900 </a:t>
            </a:r>
            <a:r>
              <a:rPr lang="en-US" dirty="0" err="1" smtClean="0"/>
              <a:t>menggunakan</a:t>
            </a:r>
            <a:r>
              <a:rPr lang="en-US" dirty="0" smtClean="0"/>
              <a:t> </a:t>
            </a:r>
            <a:r>
              <a:rPr lang="en-US" dirty="0" err="1" smtClean="0"/>
              <a:t>frekuensi</a:t>
            </a:r>
            <a:r>
              <a:rPr lang="en-US" dirty="0" smtClean="0"/>
              <a:t> 900 MHz </a:t>
            </a:r>
            <a:r>
              <a:rPr lang="en-US" dirty="0" err="1" smtClean="0"/>
              <a:t>sebagai</a:t>
            </a:r>
            <a:r>
              <a:rPr lang="en-US" dirty="0" smtClean="0"/>
              <a:t> </a:t>
            </a:r>
            <a:r>
              <a:rPr lang="en-US" dirty="0" err="1" smtClean="0"/>
              <a:t>kanal</a:t>
            </a:r>
            <a:r>
              <a:rPr lang="en-US" dirty="0" smtClean="0"/>
              <a:t> </a:t>
            </a:r>
            <a:r>
              <a:rPr lang="en-US" dirty="0" err="1" smtClean="0"/>
              <a:t>transmisinya</a:t>
            </a:r>
            <a:r>
              <a:rPr lang="en-US" dirty="0" smtClean="0"/>
              <a:t>. GSM 1800 </a:t>
            </a:r>
            <a:r>
              <a:rPr lang="en-US" dirty="0" err="1" smtClean="0"/>
              <a:t>dan</a:t>
            </a:r>
            <a:r>
              <a:rPr lang="en-US" dirty="0" smtClean="0"/>
              <a:t> 1900 </a:t>
            </a:r>
            <a:r>
              <a:rPr lang="en-US" dirty="0" err="1" smtClean="0"/>
              <a:t>masing-masing</a:t>
            </a:r>
            <a:r>
              <a:rPr lang="en-US" dirty="0" smtClean="0"/>
              <a:t> </a:t>
            </a:r>
            <a:r>
              <a:rPr lang="en-US" dirty="0" err="1" smtClean="0"/>
              <a:t>menggunakan</a:t>
            </a:r>
            <a:r>
              <a:rPr lang="en-US" dirty="0" smtClean="0"/>
              <a:t> </a:t>
            </a:r>
            <a:r>
              <a:rPr lang="en-US" dirty="0" err="1" smtClean="0"/>
              <a:t>frekuensi</a:t>
            </a:r>
            <a:r>
              <a:rPr lang="en-US" dirty="0" smtClean="0"/>
              <a:t> 1800 </a:t>
            </a:r>
            <a:r>
              <a:rPr lang="en-US" dirty="0" err="1" smtClean="0"/>
              <a:t>dan</a:t>
            </a:r>
            <a:r>
              <a:rPr lang="en-US" dirty="0" smtClean="0"/>
              <a:t> 1900 </a:t>
            </a:r>
            <a:r>
              <a:rPr lang="en-US" dirty="0" err="1" smtClean="0"/>
              <a:t>MHz.</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GSM</a:t>
            </a:r>
            <a:endParaRPr lang="en-US" dirty="0"/>
          </a:p>
        </p:txBody>
      </p:sp>
      <p:sp>
        <p:nvSpPr>
          <p:cNvPr id="3" name="Content Placeholder 2"/>
          <p:cNvSpPr>
            <a:spLocks noGrp="1"/>
          </p:cNvSpPr>
          <p:nvPr>
            <p:ph idx="1"/>
          </p:nvPr>
        </p:nvSpPr>
        <p:spPr>
          <a:xfrm>
            <a:off x="457200" y="2249424"/>
            <a:ext cx="8229600" cy="3313176"/>
          </a:xfrm>
        </p:spPr>
        <p:txBody>
          <a:bodyPr/>
          <a:lstStyle/>
          <a:p>
            <a:r>
              <a:rPr lang="nl-NL" dirty="0" smtClean="0"/>
              <a:t>Sebuah Sebuah jaringan GSM terdiri dari beberapa komponen : </a:t>
            </a:r>
          </a:p>
          <a:p>
            <a:pPr lvl="1"/>
            <a:r>
              <a:rPr lang="nl-NL" dirty="0" smtClean="0">
                <a:solidFill>
                  <a:schemeClr val="tx1"/>
                </a:solidFill>
              </a:rPr>
              <a:t>Mobile Station (MS), </a:t>
            </a:r>
          </a:p>
          <a:p>
            <a:pPr lvl="1"/>
            <a:r>
              <a:rPr lang="nl-NL" dirty="0" smtClean="0">
                <a:solidFill>
                  <a:schemeClr val="tx1"/>
                </a:solidFill>
              </a:rPr>
              <a:t>Subscriber Identity Modul (SIM), </a:t>
            </a:r>
          </a:p>
          <a:p>
            <a:pPr lvl="1"/>
            <a:r>
              <a:rPr lang="nl-NL" dirty="0" smtClean="0">
                <a:solidFill>
                  <a:schemeClr val="tx1"/>
                </a:solidFill>
              </a:rPr>
              <a:t>Base Transceiver Station (BTS), </a:t>
            </a:r>
          </a:p>
          <a:p>
            <a:pPr lvl="1"/>
            <a:r>
              <a:rPr lang="nl-NL" dirty="0" smtClean="0">
                <a:solidFill>
                  <a:schemeClr val="tx1"/>
                </a:solidFill>
              </a:rPr>
              <a:t>Base Station Controller (BSC) dan </a:t>
            </a:r>
          </a:p>
          <a:p>
            <a:pPr lvl="1"/>
            <a:r>
              <a:rPr lang="nl-NL" dirty="0" smtClean="0">
                <a:solidFill>
                  <a:schemeClr val="tx1"/>
                </a:solidFill>
              </a:rPr>
              <a:t>Mobile Service Switching Centre (MSC).</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GSM</a:t>
            </a: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80000"/>
              </a:lnSpc>
              <a:buNone/>
            </a:pPr>
            <a:r>
              <a:rPr lang="en-US" b="1" dirty="0" smtClean="0"/>
              <a:t>Mobile Station (MS)</a:t>
            </a:r>
            <a:endParaRPr lang="en-US" dirty="0" smtClean="0"/>
          </a:p>
          <a:p>
            <a:pPr algn="just">
              <a:lnSpc>
                <a:spcPct val="80000"/>
              </a:lnSpc>
              <a:buNone/>
            </a:pPr>
            <a:r>
              <a:rPr lang="en-US" dirty="0" smtClean="0"/>
              <a:t>   Mobile Station (MS) </a:t>
            </a:r>
            <a:r>
              <a:rPr lang="en-US" dirty="0" err="1" smtClean="0"/>
              <a:t>merupakan</a:t>
            </a:r>
            <a:r>
              <a:rPr lang="en-US" dirty="0" smtClean="0"/>
              <a:t> </a:t>
            </a:r>
            <a:r>
              <a:rPr lang="en-US" dirty="0" err="1" smtClean="0"/>
              <a:t>peralatan</a:t>
            </a:r>
            <a:r>
              <a:rPr lang="en-US" dirty="0" smtClean="0"/>
              <a:t> </a:t>
            </a:r>
            <a:r>
              <a:rPr lang="en-US" dirty="0" err="1" smtClean="0"/>
              <a:t>bergerak</a:t>
            </a:r>
            <a:r>
              <a:rPr lang="en-US" dirty="0" smtClean="0"/>
              <a:t> yang </a:t>
            </a:r>
            <a:r>
              <a:rPr lang="en-US" dirty="0" err="1" smtClean="0"/>
              <a:t>digunakan</a:t>
            </a:r>
            <a:r>
              <a:rPr lang="en-US" dirty="0" smtClean="0"/>
              <a:t> </a:t>
            </a:r>
            <a:r>
              <a:rPr lang="en-US" dirty="0" err="1" smtClean="0"/>
              <a:t>untuk</a:t>
            </a:r>
            <a:r>
              <a:rPr lang="en-US" dirty="0" smtClean="0"/>
              <a:t> </a:t>
            </a:r>
            <a:r>
              <a:rPr lang="en-US" dirty="0" err="1" smtClean="0"/>
              <a:t>mengakses</a:t>
            </a:r>
            <a:r>
              <a:rPr lang="en-US" dirty="0" smtClean="0"/>
              <a:t> </a:t>
            </a:r>
            <a:r>
              <a:rPr lang="en-US" dirty="0" err="1" smtClean="0"/>
              <a:t>layanan</a:t>
            </a:r>
            <a:r>
              <a:rPr lang="en-US" dirty="0" smtClean="0"/>
              <a:t> </a:t>
            </a:r>
            <a:r>
              <a:rPr lang="en-US" dirty="0" err="1" smtClean="0"/>
              <a:t>telekomunikasi</a:t>
            </a:r>
            <a:r>
              <a:rPr lang="en-US" dirty="0" smtClean="0"/>
              <a:t> GSM. MS </a:t>
            </a:r>
            <a:r>
              <a:rPr lang="en-US" dirty="0" err="1" smtClean="0"/>
              <a:t>terdiri</a:t>
            </a:r>
            <a:r>
              <a:rPr lang="en-US" dirty="0" smtClean="0"/>
              <a:t> </a:t>
            </a:r>
            <a:r>
              <a:rPr lang="en-US" dirty="0" err="1" smtClean="0"/>
              <a:t>dari</a:t>
            </a:r>
            <a:r>
              <a:rPr lang="en-US" dirty="0" smtClean="0"/>
              <a:t> smartcard yang </a:t>
            </a:r>
            <a:r>
              <a:rPr lang="en-US" dirty="0" err="1" smtClean="0"/>
              <a:t>disebut</a:t>
            </a:r>
            <a:r>
              <a:rPr lang="en-US" dirty="0" smtClean="0"/>
              <a:t> SIM card </a:t>
            </a:r>
            <a:r>
              <a:rPr lang="en-US" dirty="0" err="1" smtClean="0"/>
              <a:t>dan</a:t>
            </a:r>
            <a:r>
              <a:rPr lang="en-US" dirty="0" smtClean="0"/>
              <a:t> Mobile Equipment (ME) .</a:t>
            </a:r>
            <a:endParaRPr lang="en-US" b="1" dirty="0" smtClean="0"/>
          </a:p>
          <a:p>
            <a:pPr algn="just">
              <a:lnSpc>
                <a:spcPct val="80000"/>
              </a:lnSpc>
              <a:buNone/>
            </a:pPr>
            <a:r>
              <a:rPr lang="en-US" b="1" dirty="0" smtClean="0"/>
              <a:t>Subscriber Identity Module (SIM)</a:t>
            </a:r>
            <a:endParaRPr lang="en-US" dirty="0" smtClean="0"/>
          </a:p>
          <a:p>
            <a:pPr algn="just">
              <a:lnSpc>
                <a:spcPct val="80000"/>
              </a:lnSpc>
              <a:buNone/>
            </a:pPr>
            <a:r>
              <a:rPr lang="en-US" dirty="0" smtClean="0"/>
              <a:t>   </a:t>
            </a:r>
            <a:r>
              <a:rPr lang="en-US" dirty="0" err="1" smtClean="0"/>
              <a:t>Tiap</a:t>
            </a:r>
            <a:r>
              <a:rPr lang="en-US" dirty="0" smtClean="0"/>
              <a:t> </a:t>
            </a:r>
            <a:r>
              <a:rPr lang="en-US" dirty="0" err="1" smtClean="0"/>
              <a:t>pelanggan</a:t>
            </a:r>
            <a:r>
              <a:rPr lang="en-US" dirty="0" smtClean="0"/>
              <a:t> </a:t>
            </a:r>
            <a:r>
              <a:rPr lang="en-US" dirty="0" err="1" smtClean="0"/>
              <a:t>bergerak</a:t>
            </a:r>
            <a:r>
              <a:rPr lang="en-US" dirty="0" smtClean="0"/>
              <a:t> </a:t>
            </a:r>
            <a:r>
              <a:rPr lang="en-US" dirty="0" err="1" smtClean="0"/>
              <a:t>memiliki</a:t>
            </a:r>
            <a:r>
              <a:rPr lang="en-US" dirty="0" smtClean="0"/>
              <a:t> SIM card </a:t>
            </a:r>
            <a:r>
              <a:rPr lang="en-US" dirty="0" err="1" smtClean="0"/>
              <a:t>pribadi</a:t>
            </a:r>
            <a:r>
              <a:rPr lang="en-US" dirty="0" smtClean="0"/>
              <a:t> yang </a:t>
            </a:r>
            <a:r>
              <a:rPr lang="en-US" dirty="0" err="1" smtClean="0"/>
              <a:t>diselipkan</a:t>
            </a:r>
            <a:r>
              <a:rPr lang="en-US" dirty="0" smtClean="0"/>
              <a:t> </a:t>
            </a:r>
            <a:r>
              <a:rPr lang="en-US" dirty="0" err="1" smtClean="0"/>
              <a:t>ke</a:t>
            </a:r>
            <a:r>
              <a:rPr lang="en-US" dirty="0" smtClean="0"/>
              <a:t> </a:t>
            </a:r>
            <a:r>
              <a:rPr lang="en-US" dirty="0" err="1" smtClean="0"/>
              <a:t>telepon</a:t>
            </a:r>
            <a:r>
              <a:rPr lang="en-US" dirty="0" smtClean="0"/>
              <a:t>. SIM card </a:t>
            </a:r>
            <a:r>
              <a:rPr lang="en-US" dirty="0" err="1" smtClean="0"/>
              <a:t>merupakan</a:t>
            </a:r>
            <a:r>
              <a:rPr lang="en-US" dirty="0" smtClean="0"/>
              <a:t> </a:t>
            </a:r>
            <a:r>
              <a:rPr lang="en-US" dirty="0" err="1" smtClean="0"/>
              <a:t>tiket</a:t>
            </a:r>
            <a:r>
              <a:rPr lang="en-US" dirty="0" smtClean="0"/>
              <a:t> </a:t>
            </a:r>
            <a:r>
              <a:rPr lang="en-US" dirty="0" err="1" smtClean="0"/>
              <a:t>untuk</a:t>
            </a:r>
            <a:r>
              <a:rPr lang="en-US" dirty="0" smtClean="0"/>
              <a:t> </a:t>
            </a:r>
            <a:r>
              <a:rPr lang="en-US" dirty="0" err="1" smtClean="0"/>
              <a:t>mengakses</a:t>
            </a:r>
            <a:r>
              <a:rPr lang="en-US" dirty="0" smtClean="0"/>
              <a:t> </a:t>
            </a:r>
            <a:r>
              <a:rPr lang="en-US" dirty="0" err="1" smtClean="0"/>
              <a:t>jaringan</a:t>
            </a:r>
            <a:r>
              <a:rPr lang="en-US" dirty="0" smtClean="0"/>
              <a:t>. SIM card </a:t>
            </a:r>
            <a:r>
              <a:rPr lang="en-US" dirty="0" err="1" smtClean="0"/>
              <a:t>harus</a:t>
            </a:r>
            <a:r>
              <a:rPr lang="en-US" dirty="0" smtClean="0"/>
              <a:t> </a:t>
            </a:r>
            <a:r>
              <a:rPr lang="en-US" dirty="0" err="1" smtClean="0"/>
              <a:t>ada</a:t>
            </a:r>
            <a:r>
              <a:rPr lang="en-US" dirty="0" smtClean="0"/>
              <a:t> </a:t>
            </a:r>
            <a:r>
              <a:rPr lang="en-US" dirty="0" err="1" smtClean="0"/>
              <a:t>dalam</a:t>
            </a:r>
            <a:r>
              <a:rPr lang="en-US" dirty="0" smtClean="0"/>
              <a:t> Mobile Station </a:t>
            </a:r>
            <a:r>
              <a:rPr lang="en-US" dirty="0" err="1" smtClean="0"/>
              <a:t>untuk</a:t>
            </a:r>
            <a:r>
              <a:rPr lang="en-US" dirty="0" smtClean="0"/>
              <a:t> </a:t>
            </a:r>
            <a:r>
              <a:rPr lang="en-US" dirty="0" err="1" smtClean="0"/>
              <a:t>mengakses</a:t>
            </a:r>
            <a:r>
              <a:rPr lang="en-US" dirty="0" smtClean="0"/>
              <a:t> </a:t>
            </a:r>
            <a:r>
              <a:rPr lang="en-US" dirty="0" err="1" smtClean="0"/>
              <a:t>jaringan</a:t>
            </a:r>
            <a:r>
              <a:rPr lang="en-US" dirty="0" smtClean="0"/>
              <a:t>, </a:t>
            </a:r>
            <a:r>
              <a:rPr lang="en-US" dirty="0" err="1" smtClean="0"/>
              <a:t>baik</a:t>
            </a:r>
            <a:r>
              <a:rPr lang="en-US" dirty="0" smtClean="0"/>
              <a:t> </a:t>
            </a:r>
            <a:r>
              <a:rPr lang="en-US" dirty="0" err="1" smtClean="0"/>
              <a:t>digunakan</a:t>
            </a:r>
            <a:r>
              <a:rPr lang="en-US" dirty="0" smtClean="0"/>
              <a:t> </a:t>
            </a:r>
            <a:r>
              <a:rPr lang="en-US" dirty="0" err="1" smtClean="0"/>
              <a:t>untuk</a:t>
            </a:r>
            <a:r>
              <a:rPr lang="en-US" dirty="0" smtClean="0"/>
              <a:t> </a:t>
            </a:r>
            <a:r>
              <a:rPr lang="en-US" dirty="0" err="1" smtClean="0"/>
              <a:t>menerima</a:t>
            </a:r>
            <a:r>
              <a:rPr lang="en-US" dirty="0" smtClean="0"/>
              <a:t> </a:t>
            </a:r>
            <a:r>
              <a:rPr lang="en-US" dirty="0" err="1" smtClean="0"/>
              <a:t>atau</a:t>
            </a:r>
            <a:r>
              <a:rPr lang="en-US" dirty="0" smtClean="0"/>
              <a:t> </a:t>
            </a:r>
            <a:r>
              <a:rPr lang="en-US" dirty="0" err="1" smtClean="0"/>
              <a:t>melakukan</a:t>
            </a:r>
            <a:r>
              <a:rPr lang="en-US" dirty="0" smtClean="0"/>
              <a:t> </a:t>
            </a:r>
            <a:r>
              <a:rPr lang="en-US" dirty="0" err="1" smtClean="0"/>
              <a:t>panggilan</a:t>
            </a:r>
            <a:r>
              <a:rPr lang="en-US" dirty="0" smtClean="0"/>
              <a:t>.</a:t>
            </a:r>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GSM</a:t>
            </a:r>
            <a:endParaRPr lang="en-US" dirty="0"/>
          </a:p>
        </p:txBody>
      </p:sp>
      <p:sp>
        <p:nvSpPr>
          <p:cNvPr id="3" name="Content Placeholder 2"/>
          <p:cNvSpPr>
            <a:spLocks noGrp="1"/>
          </p:cNvSpPr>
          <p:nvPr>
            <p:ph idx="1"/>
          </p:nvPr>
        </p:nvSpPr>
        <p:spPr/>
        <p:txBody>
          <a:bodyPr/>
          <a:lstStyle/>
          <a:p>
            <a:pPr>
              <a:lnSpc>
                <a:spcPct val="90000"/>
              </a:lnSpc>
              <a:buNone/>
            </a:pPr>
            <a:r>
              <a:rPr lang="en-US" sz="2000" b="1" dirty="0" smtClean="0"/>
              <a:t>Base Transceiver Station (BTS)</a:t>
            </a:r>
            <a:endParaRPr lang="en-US" sz="2000" dirty="0" smtClean="0"/>
          </a:p>
          <a:p>
            <a:pPr>
              <a:lnSpc>
                <a:spcPct val="90000"/>
              </a:lnSpc>
            </a:pPr>
            <a:r>
              <a:rPr lang="en-US" sz="2000" dirty="0" err="1" smtClean="0"/>
              <a:t>Tiap</a:t>
            </a:r>
            <a:r>
              <a:rPr lang="en-US" sz="2000" dirty="0" smtClean="0"/>
              <a:t> cell </a:t>
            </a:r>
            <a:r>
              <a:rPr lang="en-US" sz="2000" dirty="0" err="1" smtClean="0"/>
              <a:t>memiliki</a:t>
            </a:r>
            <a:r>
              <a:rPr lang="en-US" sz="2000" dirty="0" smtClean="0"/>
              <a:t> </a:t>
            </a:r>
            <a:r>
              <a:rPr lang="en-US" sz="2000" dirty="0" err="1" smtClean="0"/>
              <a:t>satu</a:t>
            </a:r>
            <a:r>
              <a:rPr lang="en-US" sz="2000" dirty="0" smtClean="0"/>
              <a:t> Base Transceiver Station (BTS) yang </a:t>
            </a:r>
            <a:r>
              <a:rPr lang="en-US" sz="2000" dirty="0" err="1" smtClean="0"/>
              <a:t>menjamin</a:t>
            </a:r>
            <a:r>
              <a:rPr lang="en-US" sz="2000" dirty="0" smtClean="0"/>
              <a:t> </a:t>
            </a:r>
            <a:r>
              <a:rPr lang="en-US" sz="2000" dirty="0" err="1" smtClean="0"/>
              <a:t>komunikasi</a:t>
            </a:r>
            <a:r>
              <a:rPr lang="en-US" sz="2000" dirty="0" smtClean="0"/>
              <a:t> radio </a:t>
            </a:r>
            <a:r>
              <a:rPr lang="en-US" sz="2000" dirty="0" err="1" smtClean="0"/>
              <a:t>antar</a:t>
            </a:r>
            <a:r>
              <a:rPr lang="en-US" sz="2000" dirty="0" smtClean="0"/>
              <a:t> mobile station </a:t>
            </a:r>
            <a:r>
              <a:rPr lang="en-US" sz="2000" dirty="0" err="1" smtClean="0"/>
              <a:t>dalam</a:t>
            </a:r>
            <a:r>
              <a:rPr lang="en-US" sz="2000" dirty="0" smtClean="0"/>
              <a:t> cell </a:t>
            </a:r>
            <a:r>
              <a:rPr lang="en-US" sz="2000" dirty="0" err="1" smtClean="0"/>
              <a:t>dan</a:t>
            </a:r>
            <a:r>
              <a:rPr lang="en-US" sz="2000" dirty="0" smtClean="0"/>
              <a:t> mobile station </a:t>
            </a:r>
            <a:r>
              <a:rPr lang="en-US" sz="2000" dirty="0" err="1" smtClean="0"/>
              <a:t>dengan</a:t>
            </a:r>
            <a:r>
              <a:rPr lang="en-US" sz="2000" dirty="0" smtClean="0"/>
              <a:t> </a:t>
            </a:r>
            <a:r>
              <a:rPr lang="en-US" sz="2000" dirty="0" err="1" smtClean="0"/>
              <a:t>jaringan</a:t>
            </a:r>
            <a:r>
              <a:rPr lang="en-US" sz="2000" dirty="0" smtClean="0"/>
              <a:t> </a:t>
            </a:r>
            <a:r>
              <a:rPr lang="en-US" sz="2000" dirty="0" err="1" smtClean="0"/>
              <a:t>tetap</a:t>
            </a:r>
            <a:r>
              <a:rPr lang="en-US" sz="2000" dirty="0" smtClean="0"/>
              <a:t> (PSTN). </a:t>
            </a:r>
            <a:r>
              <a:rPr lang="en-US" sz="2000" dirty="0" err="1" smtClean="0"/>
              <a:t>Fungsi</a:t>
            </a:r>
            <a:r>
              <a:rPr lang="en-US" sz="2000" dirty="0" smtClean="0"/>
              <a:t> </a:t>
            </a:r>
            <a:r>
              <a:rPr lang="en-US" sz="2000" dirty="0" err="1" smtClean="0"/>
              <a:t>utama</a:t>
            </a:r>
            <a:r>
              <a:rPr lang="en-US" sz="2000" dirty="0" smtClean="0"/>
              <a:t> </a:t>
            </a:r>
            <a:r>
              <a:rPr lang="en-US" sz="2000" dirty="0" err="1" smtClean="0"/>
              <a:t>dari</a:t>
            </a:r>
            <a:r>
              <a:rPr lang="en-US" sz="2000" dirty="0" smtClean="0"/>
              <a:t> BTS </a:t>
            </a:r>
            <a:r>
              <a:rPr lang="en-US" sz="2000" dirty="0" err="1" smtClean="0"/>
              <a:t>adalah</a:t>
            </a:r>
            <a:r>
              <a:rPr lang="en-US" sz="2000" dirty="0" smtClean="0"/>
              <a:t> </a:t>
            </a:r>
            <a:r>
              <a:rPr lang="en-US" sz="2000" dirty="0" err="1" smtClean="0"/>
              <a:t>menjaga</a:t>
            </a:r>
            <a:r>
              <a:rPr lang="en-US" sz="2000" dirty="0" smtClean="0"/>
              <a:t> </a:t>
            </a:r>
            <a:r>
              <a:rPr lang="en-US" sz="2000" dirty="0" err="1" smtClean="0"/>
              <a:t>dan</a:t>
            </a:r>
            <a:r>
              <a:rPr lang="en-US" sz="2000" dirty="0" smtClean="0"/>
              <a:t> </a:t>
            </a:r>
            <a:r>
              <a:rPr lang="en-US" sz="2000" dirty="0" err="1" smtClean="0"/>
              <a:t>memonitor</a:t>
            </a:r>
            <a:r>
              <a:rPr lang="en-US" sz="2000" dirty="0" smtClean="0"/>
              <a:t> </a:t>
            </a:r>
            <a:r>
              <a:rPr lang="en-US" sz="2000" dirty="0" err="1" smtClean="0"/>
              <a:t>koneksi</a:t>
            </a:r>
            <a:r>
              <a:rPr lang="en-US" sz="2000" dirty="0" smtClean="0"/>
              <a:t> </a:t>
            </a:r>
            <a:r>
              <a:rPr lang="en-US" sz="2000" dirty="0" err="1" smtClean="0"/>
              <a:t>ke</a:t>
            </a:r>
            <a:r>
              <a:rPr lang="en-US" sz="2000" dirty="0" smtClean="0"/>
              <a:t> mobile station </a:t>
            </a:r>
            <a:r>
              <a:rPr lang="en-US" sz="2000" dirty="0" err="1" smtClean="0"/>
              <a:t>dalam</a:t>
            </a:r>
            <a:r>
              <a:rPr lang="en-US" sz="2000" dirty="0" smtClean="0"/>
              <a:t> </a:t>
            </a:r>
            <a:r>
              <a:rPr lang="en-US" sz="2000" dirty="0" err="1" smtClean="0"/>
              <a:t>satu</a:t>
            </a:r>
            <a:r>
              <a:rPr lang="en-US" sz="2000" dirty="0" smtClean="0"/>
              <a:t> cell.</a:t>
            </a:r>
            <a:endParaRPr lang="en-US" sz="2000" b="1" dirty="0" smtClean="0"/>
          </a:p>
          <a:p>
            <a:pPr>
              <a:lnSpc>
                <a:spcPct val="90000"/>
              </a:lnSpc>
              <a:buNone/>
            </a:pPr>
            <a:r>
              <a:rPr lang="en-US" sz="2000" b="1" dirty="0" smtClean="0"/>
              <a:t>Base Station Controller</a:t>
            </a:r>
            <a:endParaRPr lang="en-US" sz="2000" dirty="0" smtClean="0"/>
          </a:p>
          <a:p>
            <a:pPr>
              <a:lnSpc>
                <a:spcPct val="90000"/>
              </a:lnSpc>
            </a:pPr>
            <a:r>
              <a:rPr lang="en-US" sz="2000" dirty="0" smtClean="0"/>
              <a:t>Base Station Controller (BSC) </a:t>
            </a:r>
            <a:r>
              <a:rPr lang="en-US" sz="2000" dirty="0" err="1" smtClean="0"/>
              <a:t>merupakan</a:t>
            </a:r>
            <a:r>
              <a:rPr lang="en-US" sz="2000" dirty="0" smtClean="0"/>
              <a:t> </a:t>
            </a:r>
            <a:r>
              <a:rPr lang="en-US" sz="2000" dirty="0" err="1" smtClean="0"/>
              <a:t>penghubung</a:t>
            </a:r>
            <a:r>
              <a:rPr lang="en-US" sz="2000" dirty="0" smtClean="0"/>
              <a:t> </a:t>
            </a:r>
            <a:r>
              <a:rPr lang="en-US" sz="2000" dirty="0" err="1" smtClean="0"/>
              <a:t>antara</a:t>
            </a:r>
            <a:r>
              <a:rPr lang="en-US" sz="2000" dirty="0" smtClean="0"/>
              <a:t> </a:t>
            </a:r>
            <a:r>
              <a:rPr lang="en-US" sz="2000" dirty="0" err="1" smtClean="0"/>
              <a:t>sejumlah</a:t>
            </a:r>
            <a:r>
              <a:rPr lang="en-US" sz="2000" dirty="0" smtClean="0"/>
              <a:t> BTS </a:t>
            </a:r>
            <a:r>
              <a:rPr lang="en-US" sz="2000" dirty="0" err="1" smtClean="0"/>
              <a:t>dan</a:t>
            </a:r>
            <a:r>
              <a:rPr lang="en-US" sz="2000" dirty="0" smtClean="0"/>
              <a:t> NSS. BSC </a:t>
            </a:r>
            <a:r>
              <a:rPr lang="en-US" sz="2000" dirty="0" err="1" smtClean="0"/>
              <a:t>juga</a:t>
            </a:r>
            <a:r>
              <a:rPr lang="en-US" sz="2000" dirty="0" smtClean="0"/>
              <a:t> </a:t>
            </a:r>
            <a:r>
              <a:rPr lang="en-US" sz="2000" dirty="0" err="1" smtClean="0"/>
              <a:t>mengubah</a:t>
            </a:r>
            <a:r>
              <a:rPr lang="en-US" sz="2000" dirty="0" smtClean="0"/>
              <a:t> 13 Kbps voice channel yang </a:t>
            </a:r>
            <a:r>
              <a:rPr lang="en-US" sz="2000" dirty="0" err="1" smtClean="0"/>
              <a:t>digunakan</a:t>
            </a:r>
            <a:r>
              <a:rPr lang="en-US" sz="2000" dirty="0" smtClean="0"/>
              <a:t> radio link </a:t>
            </a:r>
            <a:r>
              <a:rPr lang="en-US" sz="2000" dirty="0" err="1" smtClean="0"/>
              <a:t>ke</a:t>
            </a:r>
            <a:r>
              <a:rPr lang="en-US" sz="2000" dirty="0" smtClean="0"/>
              <a:t> </a:t>
            </a:r>
            <a:r>
              <a:rPr lang="en-US" sz="2000" dirty="0" err="1" smtClean="0"/>
              <a:t>standar</a:t>
            </a:r>
            <a:r>
              <a:rPr lang="en-US" sz="2000" dirty="0" smtClean="0"/>
              <a:t> 64 Kbps channel yang </a:t>
            </a:r>
            <a:r>
              <a:rPr lang="en-US" sz="2000" dirty="0" err="1" smtClean="0"/>
              <a:t>digunakan</a:t>
            </a:r>
            <a:r>
              <a:rPr lang="en-US" sz="2000" dirty="0" smtClean="0"/>
              <a:t> </a:t>
            </a:r>
            <a:r>
              <a:rPr lang="en-US" sz="2000" dirty="0" err="1" smtClean="0"/>
              <a:t>oleh</a:t>
            </a:r>
            <a:r>
              <a:rPr lang="en-US" sz="2000" dirty="0" smtClean="0"/>
              <a:t> PSTN. </a:t>
            </a:r>
            <a:r>
              <a:rPr lang="en-US" sz="2000" dirty="0" err="1" smtClean="0"/>
              <a:t>Tugas</a:t>
            </a:r>
            <a:r>
              <a:rPr lang="en-US" sz="2000" dirty="0" smtClean="0"/>
              <a:t> BSC </a:t>
            </a:r>
            <a:r>
              <a:rPr lang="en-US" sz="2000" dirty="0" err="1" smtClean="0"/>
              <a:t>diantaranya</a:t>
            </a:r>
            <a:r>
              <a:rPr lang="en-US" sz="2000" dirty="0" smtClean="0"/>
              <a:t> </a:t>
            </a:r>
            <a:r>
              <a:rPr lang="en-US" sz="2000" dirty="0" err="1" smtClean="0"/>
              <a:t>meliputi</a:t>
            </a:r>
            <a:r>
              <a:rPr lang="en-US" sz="2000" dirty="0" smtClean="0"/>
              <a:t> :</a:t>
            </a:r>
          </a:p>
          <a:p>
            <a:pPr lvl="1">
              <a:lnSpc>
                <a:spcPct val="90000"/>
              </a:lnSpc>
            </a:pPr>
            <a:r>
              <a:rPr lang="en-US" sz="1800" dirty="0" err="1" smtClean="0">
                <a:solidFill>
                  <a:schemeClr val="tx1"/>
                </a:solidFill>
              </a:rPr>
              <a:t>Manajemen</a:t>
            </a:r>
            <a:r>
              <a:rPr lang="en-US" sz="1800" dirty="0" smtClean="0">
                <a:solidFill>
                  <a:schemeClr val="tx1"/>
                </a:solidFill>
              </a:rPr>
              <a:t> radio resources </a:t>
            </a:r>
            <a:r>
              <a:rPr lang="en-US" sz="1800" dirty="0" err="1" smtClean="0">
                <a:solidFill>
                  <a:schemeClr val="tx1"/>
                </a:solidFill>
              </a:rPr>
              <a:t>dan</a:t>
            </a:r>
            <a:r>
              <a:rPr lang="en-US" sz="1800" dirty="0" smtClean="0">
                <a:solidFill>
                  <a:schemeClr val="tx1"/>
                </a:solidFill>
              </a:rPr>
              <a:t> </a:t>
            </a:r>
            <a:r>
              <a:rPr lang="en-US" sz="1800" dirty="0" err="1" smtClean="0">
                <a:solidFill>
                  <a:schemeClr val="tx1"/>
                </a:solidFill>
              </a:rPr>
              <a:t>frekuensi</a:t>
            </a:r>
            <a:endParaRPr lang="en-US" sz="1800" dirty="0" smtClean="0">
              <a:solidFill>
                <a:schemeClr val="tx1"/>
              </a:solidFill>
            </a:endParaRPr>
          </a:p>
          <a:p>
            <a:pPr lvl="1">
              <a:lnSpc>
                <a:spcPct val="90000"/>
              </a:lnSpc>
            </a:pPr>
            <a:r>
              <a:rPr lang="en-US" sz="1800" dirty="0" err="1" smtClean="0">
                <a:solidFill>
                  <a:schemeClr val="tx1"/>
                </a:solidFill>
              </a:rPr>
              <a:t>Distribusi</a:t>
            </a:r>
            <a:r>
              <a:rPr lang="en-US" sz="1800" dirty="0" smtClean="0">
                <a:solidFill>
                  <a:schemeClr val="tx1"/>
                </a:solidFill>
              </a:rPr>
              <a:t> speech, data </a:t>
            </a:r>
            <a:r>
              <a:rPr lang="en-US" sz="1800" dirty="0" err="1" smtClean="0">
                <a:solidFill>
                  <a:schemeClr val="tx1"/>
                </a:solidFill>
              </a:rPr>
              <a:t>dan</a:t>
            </a:r>
            <a:r>
              <a:rPr lang="en-US" sz="1800" dirty="0" smtClean="0">
                <a:solidFill>
                  <a:schemeClr val="tx1"/>
                </a:solidFill>
              </a:rPr>
              <a:t> </a:t>
            </a:r>
            <a:r>
              <a:rPr lang="en-US" sz="1800" dirty="0" err="1" smtClean="0">
                <a:solidFill>
                  <a:schemeClr val="tx1"/>
                </a:solidFill>
              </a:rPr>
              <a:t>signalling</a:t>
            </a:r>
            <a:r>
              <a:rPr lang="en-US" sz="1800" dirty="0" smtClean="0">
                <a:solidFill>
                  <a:schemeClr val="tx1"/>
                </a:solidFill>
              </a:rPr>
              <a:t> data </a:t>
            </a:r>
            <a:r>
              <a:rPr lang="en-US" sz="1800" dirty="0" err="1" smtClean="0">
                <a:solidFill>
                  <a:schemeClr val="tx1"/>
                </a:solidFill>
              </a:rPr>
              <a:t>dari</a:t>
            </a:r>
            <a:r>
              <a:rPr lang="en-US" sz="1800" dirty="0" smtClean="0">
                <a:solidFill>
                  <a:schemeClr val="tx1"/>
                </a:solidFill>
              </a:rPr>
              <a:t> NSS </a:t>
            </a:r>
            <a:r>
              <a:rPr lang="en-US" sz="1800" dirty="0" err="1" smtClean="0">
                <a:solidFill>
                  <a:schemeClr val="tx1"/>
                </a:solidFill>
              </a:rPr>
              <a:t>ke</a:t>
            </a:r>
            <a:r>
              <a:rPr lang="en-US" sz="1800" dirty="0" smtClean="0">
                <a:solidFill>
                  <a:schemeClr val="tx1"/>
                </a:solidFill>
              </a:rPr>
              <a:t> BTS-BTS</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GSM</a:t>
            </a:r>
            <a:endParaRPr lang="en-US" dirty="0"/>
          </a:p>
        </p:txBody>
      </p:sp>
      <p:sp>
        <p:nvSpPr>
          <p:cNvPr id="3" name="Content Placeholder 2"/>
          <p:cNvSpPr>
            <a:spLocks noGrp="1"/>
          </p:cNvSpPr>
          <p:nvPr>
            <p:ph idx="1"/>
          </p:nvPr>
        </p:nvSpPr>
        <p:spPr/>
        <p:txBody>
          <a:bodyPr/>
          <a:lstStyle/>
          <a:p>
            <a:pPr>
              <a:lnSpc>
                <a:spcPct val="90000"/>
              </a:lnSpc>
              <a:buNone/>
            </a:pPr>
            <a:r>
              <a:rPr lang="en-US" b="1" dirty="0" smtClean="0"/>
              <a:t>Mobile Service Switching Centre (MSC)</a:t>
            </a:r>
            <a:endParaRPr lang="en-US" dirty="0" smtClean="0"/>
          </a:p>
          <a:p>
            <a:pPr>
              <a:lnSpc>
                <a:spcPct val="90000"/>
              </a:lnSpc>
            </a:pPr>
            <a:r>
              <a:rPr lang="en-US" dirty="0" smtClean="0"/>
              <a:t>Mobile Services Switching Centre (MSC) </a:t>
            </a:r>
            <a:r>
              <a:rPr lang="en-US" dirty="0" err="1" smtClean="0"/>
              <a:t>memiliki</a:t>
            </a:r>
            <a:r>
              <a:rPr lang="en-US" dirty="0" smtClean="0"/>
              <a:t> </a:t>
            </a:r>
            <a:r>
              <a:rPr lang="en-US" dirty="0" err="1" smtClean="0"/>
              <a:t>seluruh</a:t>
            </a:r>
            <a:r>
              <a:rPr lang="en-US" dirty="0" smtClean="0"/>
              <a:t> </a:t>
            </a:r>
            <a:r>
              <a:rPr lang="en-US" dirty="0" err="1" smtClean="0"/>
              <a:t>fungsi</a:t>
            </a:r>
            <a:r>
              <a:rPr lang="en-US" dirty="0" smtClean="0"/>
              <a:t> </a:t>
            </a:r>
            <a:r>
              <a:rPr lang="en-US" dirty="0" err="1" smtClean="0"/>
              <a:t>penting</a:t>
            </a:r>
            <a:r>
              <a:rPr lang="en-US" dirty="0" smtClean="0"/>
              <a:t> </a:t>
            </a:r>
            <a:r>
              <a:rPr lang="en-US" dirty="0" err="1" smtClean="0"/>
              <a:t>dalam</a:t>
            </a:r>
            <a:r>
              <a:rPr lang="en-US" dirty="0" smtClean="0"/>
              <a:t> switching </a:t>
            </a:r>
            <a:r>
              <a:rPr lang="en-US" dirty="0" err="1" smtClean="0"/>
              <a:t>komunikasi</a:t>
            </a:r>
            <a:r>
              <a:rPr lang="en-US" dirty="0" smtClean="0"/>
              <a:t> </a:t>
            </a:r>
            <a:r>
              <a:rPr lang="en-US" dirty="0" err="1" smtClean="0"/>
              <a:t>pada</a:t>
            </a:r>
            <a:r>
              <a:rPr lang="en-US" dirty="0" smtClean="0"/>
              <a:t> </a:t>
            </a:r>
            <a:r>
              <a:rPr lang="en-US" dirty="0" err="1" smtClean="0"/>
              <a:t>seluruh</a:t>
            </a:r>
            <a:r>
              <a:rPr lang="en-US" dirty="0" smtClean="0"/>
              <a:t> mobile station </a:t>
            </a:r>
            <a:r>
              <a:rPr lang="en-US" dirty="0" err="1" smtClean="0"/>
              <a:t>dalam</a:t>
            </a:r>
            <a:r>
              <a:rPr lang="en-US" dirty="0" smtClean="0"/>
              <a:t> MSC area. </a:t>
            </a:r>
          </a:p>
          <a:p>
            <a:pPr>
              <a:lnSpc>
                <a:spcPct val="90000"/>
              </a:lnSpc>
            </a:pPr>
            <a:r>
              <a:rPr lang="en-US" dirty="0" err="1" smtClean="0"/>
              <a:t>Fungsi</a:t>
            </a:r>
            <a:r>
              <a:rPr lang="en-US" dirty="0" smtClean="0"/>
              <a:t> </a:t>
            </a:r>
            <a:r>
              <a:rPr lang="en-US" dirty="0" err="1" smtClean="0"/>
              <a:t>utama</a:t>
            </a:r>
            <a:r>
              <a:rPr lang="en-US" dirty="0" smtClean="0"/>
              <a:t>  MSC  </a:t>
            </a:r>
            <a:r>
              <a:rPr lang="en-US" dirty="0" err="1" smtClean="0"/>
              <a:t>adalah</a:t>
            </a:r>
            <a:r>
              <a:rPr lang="en-US" dirty="0" smtClean="0"/>
              <a:t> </a:t>
            </a:r>
            <a:r>
              <a:rPr lang="en-US" dirty="0" err="1" smtClean="0"/>
              <a:t>untuk</a:t>
            </a:r>
            <a:r>
              <a:rPr lang="en-US" dirty="0" smtClean="0"/>
              <a:t> </a:t>
            </a:r>
            <a:r>
              <a:rPr lang="en-US" dirty="0" err="1" smtClean="0"/>
              <a:t>mengkoordinasikan</a:t>
            </a:r>
            <a:r>
              <a:rPr lang="en-US" dirty="0" smtClean="0"/>
              <a:t> </a:t>
            </a:r>
            <a:r>
              <a:rPr lang="en-US" dirty="0" err="1" smtClean="0"/>
              <a:t>pembentukan</a:t>
            </a:r>
            <a:r>
              <a:rPr lang="en-US" dirty="0" smtClean="0"/>
              <a:t> call (</a:t>
            </a:r>
            <a:r>
              <a:rPr lang="en-US" i="1" dirty="0" smtClean="0"/>
              <a:t>call set up</a:t>
            </a:r>
            <a:r>
              <a:rPr lang="en-US" dirty="0" smtClean="0"/>
              <a:t>)  </a:t>
            </a:r>
            <a:r>
              <a:rPr lang="en-US" dirty="0" err="1" smtClean="0"/>
              <a:t>antara</a:t>
            </a:r>
            <a:r>
              <a:rPr lang="en-US" dirty="0" smtClean="0"/>
              <a:t> mobile station (MS GSM) </a:t>
            </a:r>
            <a:r>
              <a:rPr lang="en-US" dirty="0" err="1" smtClean="0"/>
              <a:t>dengan</a:t>
            </a:r>
            <a:r>
              <a:rPr lang="en-US" dirty="0" smtClean="0"/>
              <a:t> MS GSM </a:t>
            </a:r>
            <a:r>
              <a:rPr lang="en-US" dirty="0" err="1" smtClean="0"/>
              <a:t>atau</a:t>
            </a:r>
            <a:r>
              <a:rPr lang="en-US" dirty="0" smtClean="0"/>
              <a:t> user PSTN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4191000" cy="914400"/>
          </a:xfrm>
        </p:spPr>
        <p:txBody>
          <a:bodyPr/>
          <a:lstStyle/>
          <a:p>
            <a:r>
              <a:rPr lang="en-US" dirty="0" smtClean="0"/>
              <a:t>GSM: overview</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228600" y="1295401"/>
            <a:ext cx="8915400" cy="5334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066800"/>
          </a:xfrm>
        </p:spPr>
        <p:txBody>
          <a:bodyPr/>
          <a:lstStyle/>
          <a:p>
            <a:r>
              <a:rPr lang="en-US" dirty="0" smtClean="0"/>
              <a:t>GSM: elements and interfaces</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0" y="1371600"/>
            <a:ext cx="8763000" cy="51271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i="1" dirty="0" smtClean="0">
                <a:solidFill>
                  <a:schemeClr val="tx1"/>
                </a:solidFill>
              </a:rPr>
              <a:t>Handover</a:t>
            </a:r>
            <a:endParaRPr lang="en-US" dirty="0">
              <a:solidFill>
                <a:schemeClr val="tx1"/>
              </a:solidFill>
            </a:endParaRPr>
          </a:p>
        </p:txBody>
      </p:sp>
      <p:sp>
        <p:nvSpPr>
          <p:cNvPr id="3" name="Content Placeholder 2"/>
          <p:cNvSpPr>
            <a:spLocks noGrp="1"/>
          </p:cNvSpPr>
          <p:nvPr>
            <p:ph idx="1"/>
          </p:nvPr>
        </p:nvSpPr>
        <p:spPr/>
        <p:txBody>
          <a:bodyPr>
            <a:normAutofit fontScale="92500" lnSpcReduction="10000"/>
          </a:bodyPr>
          <a:lstStyle/>
          <a:p>
            <a:pPr>
              <a:lnSpc>
                <a:spcPct val="90000"/>
              </a:lnSpc>
            </a:pPr>
            <a:r>
              <a:rPr lang="nl-NL" b="1" i="1" dirty="0" smtClean="0"/>
              <a:t>Handover</a:t>
            </a:r>
            <a:r>
              <a:rPr lang="nl-NL" dirty="0" smtClean="0"/>
              <a:t> adalah proses pengalihan kanal traffic secara otomatis pada MS yang sedang digunakan untuk berkomunikasi tanpa terjadinya pemutusan hubungan. </a:t>
            </a:r>
          </a:p>
          <a:p>
            <a:pPr>
              <a:lnSpc>
                <a:spcPct val="90000"/>
              </a:lnSpc>
            </a:pPr>
            <a:r>
              <a:rPr lang="nl-NL" dirty="0" smtClean="0"/>
              <a:t>Hal ini menjelaskan bahwa handover pada dasarnya adalah sebuah ‘call’ koneksi yang bergerak dari satu sel ke sel lainnya. </a:t>
            </a:r>
          </a:p>
          <a:p>
            <a:pPr>
              <a:lnSpc>
                <a:spcPct val="90000"/>
              </a:lnSpc>
            </a:pPr>
            <a:r>
              <a:rPr lang="nl-NL" dirty="0" smtClean="0"/>
              <a:t>Proses ini memerlukan alat pendeteksi untuk mengubah status dedicated node (persiapan handover) dan alat untuk menswitch komunikasi yang sedang berlangsung dari suatu kanal pada sel tertentu ke kanal yang lain pada sel yang lain. </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37</TotalTime>
  <Words>515</Words>
  <Application>Microsoft Office PowerPoint</Application>
  <PresentationFormat>On-screen Show (4:3)</PresentationFormat>
  <Paragraphs>39</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Urban</vt:lpstr>
      <vt:lpstr>Visio</vt:lpstr>
      <vt:lpstr>Pertemuan III Global System for Mobile communication</vt:lpstr>
      <vt:lpstr>Apa itu GSM ?</vt:lpstr>
      <vt:lpstr>GSM</vt:lpstr>
      <vt:lpstr>GSM</vt:lpstr>
      <vt:lpstr>GSM</vt:lpstr>
      <vt:lpstr>GSM</vt:lpstr>
      <vt:lpstr>GSM: overview</vt:lpstr>
      <vt:lpstr>GSM: elements and interfaces</vt:lpstr>
      <vt:lpstr>Handover</vt:lpstr>
      <vt:lpstr>Slide 10</vt:lpstr>
      <vt:lpstr>Slide 11</vt:lpstr>
      <vt:lpstr>Arsitektur Dasar Jaringan GPRS dalam   GSM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II Global System for Mobile communication</dc:title>
  <dc:creator>MARDIANTO</dc:creator>
  <cp:lastModifiedBy>RAFIKA</cp:lastModifiedBy>
  <cp:revision>6</cp:revision>
  <dcterms:created xsi:type="dcterms:W3CDTF">2016-10-12T14:41:16Z</dcterms:created>
  <dcterms:modified xsi:type="dcterms:W3CDTF">2018-01-31T19:57:06Z</dcterms:modified>
</cp:coreProperties>
</file>